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8"/>
    <p:sldId id="257" r:id="rId39"/>
    <p:sldId id="258" r:id="rId40"/>
    <p:sldId id="259" r:id="rId41"/>
    <p:sldId id="260" r:id="rId42"/>
    <p:sldId id="261" r:id="rId43"/>
    <p:sldId id="262" r:id="rId44"/>
    <p:sldId id="263" r:id="rId45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Abhaya Libre" charset="1" panose="02000503000000000000"/>
      <p:regular r:id="rId10"/>
    </p:embeddedFont>
    <p:embeddedFont>
      <p:font typeface="Abhaya Libre Bold" charset="1" panose="02000803000000000000"/>
      <p:regular r:id="rId11"/>
    </p:embeddedFont>
    <p:embeddedFont>
      <p:font typeface="Abhaya Libre Italics" charset="1" panose="02000503000000000000"/>
      <p:regular r:id="rId12"/>
    </p:embeddedFont>
    <p:embeddedFont>
      <p:font typeface="Abhaya Libre Bold Italics" charset="1" panose="02000803000000000000"/>
      <p:regular r:id="rId13"/>
    </p:embeddedFont>
    <p:embeddedFont>
      <p:font typeface="Abhaya Libre Medium" charset="1" panose="02000603000000000000"/>
      <p:regular r:id="rId14"/>
    </p:embeddedFont>
    <p:embeddedFont>
      <p:font typeface="Abhaya Libre Medium Italics" charset="1" panose="02000603000000000000"/>
      <p:regular r:id="rId15"/>
    </p:embeddedFont>
    <p:embeddedFont>
      <p:font typeface="Abhaya Libre Semi-Bold" charset="1" panose="02000703000000000000"/>
      <p:regular r:id="rId16"/>
    </p:embeddedFont>
    <p:embeddedFont>
      <p:font typeface="Abhaya Libre Semi-Bold Italics" charset="1" panose="02000703000000000000"/>
      <p:regular r:id="rId17"/>
    </p:embeddedFont>
    <p:embeddedFont>
      <p:font typeface="Abhaya Libre Ultra-Bold" charset="1" panose="02000803000000000000"/>
      <p:regular r:id="rId18"/>
    </p:embeddedFont>
    <p:embeddedFont>
      <p:font typeface="Abhaya Libre Ultra-Bold Italics" charset="1" panose="02000803000000000000"/>
      <p:regular r:id="rId19"/>
    </p:embeddedFont>
    <p:embeddedFont>
      <p:font typeface="Montserrat" charset="1" panose="00000500000000000000"/>
      <p:regular r:id="rId20"/>
    </p:embeddedFont>
    <p:embeddedFont>
      <p:font typeface="Montserrat Bold" charset="1" panose="00000800000000000000"/>
      <p:regular r:id="rId21"/>
    </p:embeddedFont>
    <p:embeddedFont>
      <p:font typeface="Montserrat Italics" charset="1" panose="00000500000000000000"/>
      <p:regular r:id="rId22"/>
    </p:embeddedFont>
    <p:embeddedFont>
      <p:font typeface="Montserrat Bold Italics" charset="1" panose="00000800000000000000"/>
      <p:regular r:id="rId23"/>
    </p:embeddedFont>
    <p:embeddedFont>
      <p:font typeface="Montserrat Thin" charset="1" panose="00000300000000000000"/>
      <p:regular r:id="rId24"/>
    </p:embeddedFont>
    <p:embeddedFont>
      <p:font typeface="Montserrat Thin Italics" charset="1" panose="00000300000000000000"/>
      <p:regular r:id="rId25"/>
    </p:embeddedFont>
    <p:embeddedFont>
      <p:font typeface="Montserrat Extra-Light" charset="1" panose="00000300000000000000"/>
      <p:regular r:id="rId26"/>
    </p:embeddedFont>
    <p:embeddedFont>
      <p:font typeface="Montserrat Extra-Light Italics" charset="1" panose="00000300000000000000"/>
      <p:regular r:id="rId27"/>
    </p:embeddedFont>
    <p:embeddedFont>
      <p:font typeface="Montserrat Light" charset="1" panose="00000400000000000000"/>
      <p:regular r:id="rId28"/>
    </p:embeddedFont>
    <p:embeddedFont>
      <p:font typeface="Montserrat Light Italics" charset="1" panose="00000400000000000000"/>
      <p:regular r:id="rId29"/>
    </p:embeddedFont>
    <p:embeddedFont>
      <p:font typeface="Montserrat Medium" charset="1" panose="00000600000000000000"/>
      <p:regular r:id="rId30"/>
    </p:embeddedFont>
    <p:embeddedFont>
      <p:font typeface="Montserrat Medium Italics" charset="1" panose="00000600000000000000"/>
      <p:regular r:id="rId31"/>
    </p:embeddedFont>
    <p:embeddedFont>
      <p:font typeface="Montserrat Semi-Bold" charset="1" panose="00000700000000000000"/>
      <p:regular r:id="rId32"/>
    </p:embeddedFont>
    <p:embeddedFont>
      <p:font typeface="Montserrat Semi-Bold Italics" charset="1" panose="00000700000000000000"/>
      <p:regular r:id="rId33"/>
    </p:embeddedFont>
    <p:embeddedFont>
      <p:font typeface="Montserrat Ultra-Bold" charset="1" panose="00000900000000000000"/>
      <p:regular r:id="rId34"/>
    </p:embeddedFont>
    <p:embeddedFont>
      <p:font typeface="Montserrat Ultra-Bold Italics" charset="1" panose="00000900000000000000"/>
      <p:regular r:id="rId35"/>
    </p:embeddedFont>
    <p:embeddedFont>
      <p:font typeface="Montserrat Heavy" charset="1" panose="00000A00000000000000"/>
      <p:regular r:id="rId36"/>
    </p:embeddedFont>
    <p:embeddedFont>
      <p:font typeface="Montserrat Heavy Italics" charset="1" panose="00000A00000000000000"/>
      <p:regular r:id="rId3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slides/slide1.xml" Type="http://schemas.openxmlformats.org/officeDocument/2006/relationships/slide"/><Relationship Id="rId39" Target="slides/slide2.xml" Type="http://schemas.openxmlformats.org/officeDocument/2006/relationships/slide"/><Relationship Id="rId4" Target="theme/theme1.xml" Type="http://schemas.openxmlformats.org/officeDocument/2006/relationships/theme"/><Relationship Id="rId40" Target="slides/slide3.xml" Type="http://schemas.openxmlformats.org/officeDocument/2006/relationships/slide"/><Relationship Id="rId41" Target="slides/slide4.xml" Type="http://schemas.openxmlformats.org/officeDocument/2006/relationships/slide"/><Relationship Id="rId42" Target="slides/slide5.xml" Type="http://schemas.openxmlformats.org/officeDocument/2006/relationships/slide"/><Relationship Id="rId43" Target="slides/slide6.xml" Type="http://schemas.openxmlformats.org/officeDocument/2006/relationships/slide"/><Relationship Id="rId44" Target="slides/slide7.xml" Type="http://schemas.openxmlformats.org/officeDocument/2006/relationships/slide"/><Relationship Id="rId45" Target="slides/slide8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5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5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9.jpeg" Type="http://schemas.openxmlformats.org/officeDocument/2006/relationships/image"/><Relationship Id="rId5" Target="../media/image1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5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Relationship Id="rId3" Target="../media/image12.png" Type="http://schemas.openxmlformats.org/officeDocument/2006/relationships/image"/><Relationship Id="rId4" Target="../media/image13.svg" Type="http://schemas.openxmlformats.org/officeDocument/2006/relationships/image"/><Relationship Id="rId5" Target="../media/image1.png" Type="http://schemas.openxmlformats.org/officeDocument/2006/relationships/image"/><Relationship Id="rId6" Target="../media/image14.png" Type="http://schemas.openxmlformats.org/officeDocument/2006/relationships/image"/><Relationship Id="rId7" Target="../media/image15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svg" Type="http://schemas.openxmlformats.org/officeDocument/2006/relationships/image"/><Relationship Id="rId4" Target="../media/image18.jpeg" Type="http://schemas.openxmlformats.org/officeDocument/2006/relationships/image"/><Relationship Id="rId5" Target="../media/image19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1.svg" Type="http://schemas.openxmlformats.org/officeDocument/2006/relationships/image"/><Relationship Id="rId4" Target="../media/image22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-63503" y="-63503"/>
            <a:ext cx="18414997" cy="10413997"/>
            <a:chOff x="0" y="0"/>
            <a:chExt cx="18415000" cy="10414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63500" y="63500"/>
              <a:ext cx="18288000" cy="10287000"/>
            </a:xfrm>
            <a:custGeom>
              <a:avLst/>
              <a:gdLst/>
              <a:ahLst/>
              <a:cxnLst/>
              <a:rect r="r" b="b" t="t" l="l"/>
              <a:pathLst>
                <a:path h="10287000" w="18288000">
                  <a:moveTo>
                    <a:pt x="0" y="0"/>
                  </a:moveTo>
                  <a:lnTo>
                    <a:pt x="0" y="10287000"/>
                  </a:lnTo>
                  <a:lnTo>
                    <a:pt x="18288000" y="10287000"/>
                  </a:lnTo>
                  <a:lnTo>
                    <a:pt x="18288000" y="0"/>
                  </a:lnTo>
                  <a:close/>
                </a:path>
              </a:pathLst>
            </a:custGeom>
            <a:solidFill>
              <a:srgbClr val="F5F2EE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63500" y="63500"/>
              <a:ext cx="4608449" cy="2550287"/>
            </a:xfrm>
            <a:custGeom>
              <a:avLst/>
              <a:gdLst/>
              <a:ahLst/>
              <a:cxnLst/>
              <a:rect r="r" b="b" t="t" l="l"/>
              <a:pathLst>
                <a:path h="2550287" w="4608449">
                  <a:moveTo>
                    <a:pt x="4354830" y="0"/>
                  </a:moveTo>
                  <a:cubicBezTo>
                    <a:pt x="4098290" y="67437"/>
                    <a:pt x="3871087" y="157226"/>
                    <a:pt x="3665728" y="271780"/>
                  </a:cubicBezTo>
                  <a:cubicBezTo>
                    <a:pt x="3354070" y="445643"/>
                    <a:pt x="3086608" y="691261"/>
                    <a:pt x="2827909" y="928878"/>
                  </a:cubicBezTo>
                  <a:lnTo>
                    <a:pt x="2739771" y="1009777"/>
                  </a:lnTo>
                  <a:cubicBezTo>
                    <a:pt x="2327402" y="1385951"/>
                    <a:pt x="1828546" y="1811274"/>
                    <a:pt x="1252347" y="2112137"/>
                  </a:cubicBezTo>
                  <a:cubicBezTo>
                    <a:pt x="887222" y="2302891"/>
                    <a:pt x="517906" y="2427351"/>
                    <a:pt x="154940" y="2484120"/>
                  </a:cubicBezTo>
                  <a:cubicBezTo>
                    <a:pt x="113157" y="2490597"/>
                    <a:pt x="71501" y="2493645"/>
                    <a:pt x="30099" y="2493645"/>
                  </a:cubicBezTo>
                  <a:cubicBezTo>
                    <a:pt x="20066" y="2493645"/>
                    <a:pt x="10033" y="2493518"/>
                    <a:pt x="0" y="2493137"/>
                  </a:cubicBezTo>
                  <a:lnTo>
                    <a:pt x="0" y="2549144"/>
                  </a:lnTo>
                  <a:lnTo>
                    <a:pt x="30099" y="2550287"/>
                  </a:lnTo>
                  <a:lnTo>
                    <a:pt x="30607" y="2550287"/>
                  </a:lnTo>
                  <a:cubicBezTo>
                    <a:pt x="75057" y="2550287"/>
                    <a:pt x="119126" y="2546858"/>
                    <a:pt x="163068" y="2540127"/>
                  </a:cubicBezTo>
                  <a:cubicBezTo>
                    <a:pt x="532384" y="2483104"/>
                    <a:pt x="907415" y="2356104"/>
                    <a:pt x="1278001" y="2162556"/>
                  </a:cubicBezTo>
                  <a:cubicBezTo>
                    <a:pt x="1859788" y="1859280"/>
                    <a:pt x="2362454" y="1430401"/>
                    <a:pt x="2777236" y="1051687"/>
                  </a:cubicBezTo>
                  <a:lnTo>
                    <a:pt x="2865628" y="970661"/>
                  </a:lnTo>
                  <a:cubicBezTo>
                    <a:pt x="3121914" y="735330"/>
                    <a:pt x="3386963" y="491490"/>
                    <a:pt x="3692779" y="321437"/>
                  </a:cubicBezTo>
                  <a:cubicBezTo>
                    <a:pt x="3955415" y="174879"/>
                    <a:pt x="4255643" y="69596"/>
                    <a:pt x="4608449" y="127"/>
                  </a:cubicBezTo>
                  <a:close/>
                </a:path>
              </a:pathLst>
            </a:custGeom>
            <a:solidFill>
              <a:srgbClr val="332C2C"/>
            </a:solid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63500" y="590296"/>
              <a:ext cx="18288000" cy="47625"/>
            </a:xfrm>
            <a:custGeom>
              <a:avLst/>
              <a:gdLst/>
              <a:ahLst/>
              <a:cxnLst/>
              <a:rect r="r" b="b" t="t" l="l"/>
              <a:pathLst>
                <a:path h="47625" w="18288000">
                  <a:moveTo>
                    <a:pt x="0" y="0"/>
                  </a:moveTo>
                  <a:lnTo>
                    <a:pt x="0" y="47625"/>
                  </a:lnTo>
                  <a:lnTo>
                    <a:pt x="18288000" y="47625"/>
                  </a:lnTo>
                  <a:lnTo>
                    <a:pt x="18288000" y="0"/>
                  </a:lnTo>
                  <a:close/>
                </a:path>
              </a:pathLst>
            </a:custGeom>
            <a:solidFill>
              <a:srgbClr val="332C2C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63500" y="590296"/>
              <a:ext cx="18288000" cy="47625"/>
            </a:xfrm>
            <a:custGeom>
              <a:avLst/>
              <a:gdLst/>
              <a:ahLst/>
              <a:cxnLst/>
              <a:rect r="r" b="b" t="t" l="l"/>
              <a:pathLst>
                <a:path h="47625" w="18288000">
                  <a:moveTo>
                    <a:pt x="0" y="0"/>
                  </a:moveTo>
                  <a:lnTo>
                    <a:pt x="0" y="47625"/>
                  </a:lnTo>
                  <a:lnTo>
                    <a:pt x="18288000" y="47625"/>
                  </a:lnTo>
                  <a:lnTo>
                    <a:pt x="18288000" y="0"/>
                  </a:lnTo>
                  <a:close/>
                </a:path>
              </a:pathLst>
            </a:custGeom>
            <a:solidFill>
              <a:srgbClr val="332C2C"/>
            </a:solid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0" y="9753600"/>
            <a:ext cx="18288000" cy="63503"/>
          </a:xfrm>
          <a:custGeom>
            <a:avLst/>
            <a:gdLst/>
            <a:ahLst/>
            <a:cxnLst/>
            <a:rect r="r" b="b" t="t" l="l"/>
            <a:pathLst>
              <a:path h="63503" w="18288000">
                <a:moveTo>
                  <a:pt x="0" y="0"/>
                </a:moveTo>
                <a:lnTo>
                  <a:pt x="18288000" y="0"/>
                </a:lnTo>
                <a:lnTo>
                  <a:pt x="18288000" y="63503"/>
                </a:lnTo>
                <a:lnTo>
                  <a:pt x="0" y="6350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2716523" y="7890929"/>
            <a:ext cx="5571477" cy="2396071"/>
            <a:chOff x="0" y="0"/>
            <a:chExt cx="5571477" cy="239607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1592961" y="1524"/>
              <a:ext cx="3978529" cy="2394585"/>
            </a:xfrm>
            <a:custGeom>
              <a:avLst/>
              <a:gdLst/>
              <a:ahLst/>
              <a:cxnLst/>
              <a:rect r="r" b="b" t="t" l="l"/>
              <a:pathLst>
                <a:path h="2394585" w="3978529">
                  <a:moveTo>
                    <a:pt x="3978529" y="0"/>
                  </a:moveTo>
                  <a:cubicBezTo>
                    <a:pt x="3949319" y="1778"/>
                    <a:pt x="3920363" y="5207"/>
                    <a:pt x="3891534" y="10287"/>
                  </a:cubicBezTo>
                  <a:cubicBezTo>
                    <a:pt x="3551047" y="69215"/>
                    <a:pt x="3206369" y="193294"/>
                    <a:pt x="2866771" y="378714"/>
                  </a:cubicBezTo>
                  <a:cubicBezTo>
                    <a:pt x="2333879" y="669290"/>
                    <a:pt x="1876425" y="1074801"/>
                    <a:pt x="1499108" y="1432560"/>
                  </a:cubicBezTo>
                  <a:lnTo>
                    <a:pt x="1418844" y="1509141"/>
                  </a:lnTo>
                  <a:cubicBezTo>
                    <a:pt x="1185799" y="1731391"/>
                    <a:pt x="944880" y="1961642"/>
                    <a:pt x="664972" y="2124202"/>
                  </a:cubicBezTo>
                  <a:cubicBezTo>
                    <a:pt x="469138" y="2238248"/>
                    <a:pt x="250063" y="2327529"/>
                    <a:pt x="0" y="2394585"/>
                  </a:cubicBezTo>
                  <a:lnTo>
                    <a:pt x="183769" y="2394585"/>
                  </a:lnTo>
                  <a:cubicBezTo>
                    <a:pt x="369062" y="2333879"/>
                    <a:pt x="536829" y="2259330"/>
                    <a:pt x="690753" y="2169668"/>
                  </a:cubicBezTo>
                  <a:cubicBezTo>
                    <a:pt x="975995" y="2003425"/>
                    <a:pt x="1219200" y="1771396"/>
                    <a:pt x="1454404" y="1547114"/>
                  </a:cubicBezTo>
                  <a:lnTo>
                    <a:pt x="1534541" y="1470660"/>
                  </a:lnTo>
                  <a:cubicBezTo>
                    <a:pt x="1909445" y="1115441"/>
                    <a:pt x="2363724" y="713232"/>
                    <a:pt x="2891409" y="424942"/>
                  </a:cubicBezTo>
                  <a:cubicBezTo>
                    <a:pt x="3225800" y="242189"/>
                    <a:pt x="3565144" y="120650"/>
                    <a:pt x="3899916" y="61976"/>
                  </a:cubicBezTo>
                  <a:cubicBezTo>
                    <a:pt x="3926205" y="57404"/>
                    <a:pt x="3952367" y="54356"/>
                    <a:pt x="3978529" y="52578"/>
                  </a:cubicBezTo>
                  <a:lnTo>
                    <a:pt x="3978529" y="52578"/>
                  </a:lnTo>
                  <a:lnTo>
                    <a:pt x="3978529" y="0"/>
                  </a:lnTo>
                  <a:close/>
                </a:path>
              </a:pathLst>
            </a:custGeom>
            <a:solidFill>
              <a:srgbClr val="332C2C"/>
            </a:solid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1317412" y="2531488"/>
            <a:ext cx="15007361" cy="28697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53"/>
              </a:lnSpc>
            </a:pPr>
            <a:r>
              <a:rPr lang="en-US" sz="9369">
                <a:solidFill>
                  <a:srgbClr val="332C2C"/>
                </a:solidFill>
                <a:latin typeface="Abhaya Libre Ultra-Bold"/>
              </a:rPr>
              <a:t>Exploring the Treasures of the Indian Museum Kolkata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010773" y="7657252"/>
            <a:ext cx="8188700" cy="12112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25"/>
              </a:lnSpc>
            </a:pPr>
            <a:r>
              <a:rPr lang="en-US" sz="3964">
                <a:solidFill>
                  <a:srgbClr val="000000"/>
                </a:solidFill>
                <a:latin typeface="Abhaya Libre Ultra-Bold"/>
              </a:rPr>
              <a:t>PRESENTED BY: MADHAVI GHOSH BATCH, 4 ITC GARDENIA,BANGALORE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18288000" cy="10287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288000" cy="10287000"/>
            </a:xfrm>
            <a:custGeom>
              <a:avLst/>
              <a:gdLst/>
              <a:ahLst/>
              <a:cxnLst/>
              <a:rect r="r" b="b" t="t" l="l"/>
              <a:pathLst>
                <a:path h="10287000" w="18288000">
                  <a:moveTo>
                    <a:pt x="0" y="0"/>
                  </a:moveTo>
                  <a:lnTo>
                    <a:pt x="0" y="10287000"/>
                  </a:lnTo>
                  <a:lnTo>
                    <a:pt x="18288000" y="10287000"/>
                  </a:lnTo>
                  <a:lnTo>
                    <a:pt x="18288000" y="0"/>
                  </a:lnTo>
                  <a:close/>
                </a:path>
              </a:pathLst>
            </a:custGeom>
            <a:solidFill>
              <a:srgbClr val="F5F2EE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0" y="3961981"/>
            <a:ext cx="18288000" cy="6324600"/>
          </a:xfrm>
          <a:custGeom>
            <a:avLst/>
            <a:gdLst/>
            <a:ahLst/>
            <a:cxnLst/>
            <a:rect r="r" b="b" t="t" l="l"/>
            <a:pathLst>
              <a:path h="6324600" w="18288000">
                <a:moveTo>
                  <a:pt x="0" y="0"/>
                </a:moveTo>
                <a:lnTo>
                  <a:pt x="18288000" y="0"/>
                </a:lnTo>
                <a:lnTo>
                  <a:pt x="18288000" y="6324600"/>
                </a:lnTo>
                <a:lnTo>
                  <a:pt x="0" y="6324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3" t="-46358" r="-18" b="-46412"/>
            </a:stretch>
          </a:blipFill>
        </p:spPr>
      </p: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-63503" y="485346"/>
            <a:ext cx="18414997" cy="174622"/>
            <a:chOff x="0" y="0"/>
            <a:chExt cx="18415000" cy="17462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63500" y="63500"/>
              <a:ext cx="18288000" cy="47625"/>
            </a:xfrm>
            <a:custGeom>
              <a:avLst/>
              <a:gdLst/>
              <a:ahLst/>
              <a:cxnLst/>
              <a:rect r="r" b="b" t="t" l="l"/>
              <a:pathLst>
                <a:path h="47625" w="18288000">
                  <a:moveTo>
                    <a:pt x="0" y="0"/>
                  </a:moveTo>
                  <a:lnTo>
                    <a:pt x="0" y="47625"/>
                  </a:lnTo>
                  <a:lnTo>
                    <a:pt x="18288000" y="47625"/>
                  </a:lnTo>
                  <a:lnTo>
                    <a:pt x="18288000" y="0"/>
                  </a:lnTo>
                  <a:close/>
                </a:path>
              </a:pathLst>
            </a:custGeom>
            <a:solidFill>
              <a:srgbClr val="332C2C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63500" y="63500"/>
              <a:ext cx="18288000" cy="47625"/>
            </a:xfrm>
            <a:custGeom>
              <a:avLst/>
              <a:gdLst/>
              <a:ahLst/>
              <a:cxnLst/>
              <a:rect r="r" b="b" t="t" l="l"/>
              <a:pathLst>
                <a:path h="47625" w="18288000">
                  <a:moveTo>
                    <a:pt x="0" y="0"/>
                  </a:moveTo>
                  <a:lnTo>
                    <a:pt x="0" y="47625"/>
                  </a:lnTo>
                  <a:lnTo>
                    <a:pt x="18288000" y="47625"/>
                  </a:lnTo>
                  <a:lnTo>
                    <a:pt x="18288000" y="0"/>
                  </a:lnTo>
                  <a:close/>
                </a:path>
              </a:pathLst>
            </a:custGeom>
            <a:solidFill>
              <a:srgbClr val="332C2C"/>
            </a:solid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12289993" y="6207452"/>
            <a:ext cx="5998016" cy="4079548"/>
          </a:xfrm>
          <a:custGeom>
            <a:avLst/>
            <a:gdLst/>
            <a:ahLst/>
            <a:cxnLst/>
            <a:rect r="r" b="b" t="t" l="l"/>
            <a:pathLst>
              <a:path h="4079548" w="5998016">
                <a:moveTo>
                  <a:pt x="0" y="0"/>
                </a:moveTo>
                <a:lnTo>
                  <a:pt x="5998017" y="0"/>
                </a:lnTo>
                <a:lnTo>
                  <a:pt x="5998017" y="4079548"/>
                </a:lnTo>
                <a:lnTo>
                  <a:pt x="0" y="40795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0" y="9753600"/>
            <a:ext cx="18288000" cy="63503"/>
          </a:xfrm>
          <a:custGeom>
            <a:avLst/>
            <a:gdLst/>
            <a:ahLst/>
            <a:cxnLst/>
            <a:rect r="r" b="b" t="t" l="l"/>
            <a:pathLst>
              <a:path h="63503" w="18288000">
                <a:moveTo>
                  <a:pt x="0" y="0"/>
                </a:moveTo>
                <a:lnTo>
                  <a:pt x="18288000" y="0"/>
                </a:lnTo>
                <a:lnTo>
                  <a:pt x="18288000" y="63503"/>
                </a:lnTo>
                <a:lnTo>
                  <a:pt x="0" y="6350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945990" y="1460540"/>
            <a:ext cx="16396011" cy="17484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3246">
                <a:solidFill>
                  <a:srgbClr val="332C2C"/>
                </a:solidFill>
                <a:latin typeface="Montserrat"/>
              </a:rPr>
              <a:t>The </a:t>
            </a:r>
            <a:r>
              <a:rPr lang="en-US" sz="3246">
                <a:solidFill>
                  <a:srgbClr val="332C2C"/>
                </a:solidFill>
                <a:latin typeface="Montserrat Italics"/>
              </a:rPr>
              <a:t>Indian Museum Kolkata</a:t>
            </a:r>
            <a:r>
              <a:rPr lang="en-US" sz="3246">
                <a:solidFill>
                  <a:srgbClr val="332C2C"/>
                </a:solidFill>
                <a:latin typeface="Montserrat"/>
              </a:rPr>
              <a:t> is the oldest and largest museum in India, with a</a:t>
            </a:r>
          </a:p>
          <a:p>
            <a:pPr algn="l">
              <a:lnSpc>
                <a:spcPts val="3394"/>
              </a:lnSpc>
            </a:pPr>
            <a:r>
              <a:rPr lang="en-US" sz="3149">
                <a:solidFill>
                  <a:srgbClr val="332C2C"/>
                </a:solidFill>
                <a:latin typeface="Montserrat"/>
              </a:rPr>
              <a:t>collection spanning </a:t>
            </a:r>
            <a:r>
              <a:rPr lang="en-US" sz="3149">
                <a:solidFill>
                  <a:srgbClr val="000000"/>
                </a:solidFill>
                <a:latin typeface="Montserrat"/>
              </a:rPr>
              <a:t>artifacts</a:t>
            </a:r>
            <a:r>
              <a:rPr lang="en-US" sz="3149">
                <a:solidFill>
                  <a:srgbClr val="332C2C"/>
                </a:solidFill>
                <a:latin typeface="Montserrat"/>
              </a:rPr>
              <a:t> from ancient civilizations to modern times. It is a</a:t>
            </a:r>
          </a:p>
          <a:p>
            <a:pPr algn="just">
              <a:lnSpc>
                <a:spcPts val="3499"/>
              </a:lnSpc>
            </a:pPr>
            <a:r>
              <a:rPr lang="en-US" sz="3246">
                <a:solidFill>
                  <a:srgbClr val="332C2C"/>
                </a:solidFill>
                <a:latin typeface="Montserrat"/>
              </a:rPr>
              <a:t>treasure trove of cultural heritage, showcasing exquisite </a:t>
            </a:r>
            <a:r>
              <a:rPr lang="en-US" sz="3246">
                <a:solidFill>
                  <a:srgbClr val="332C2C"/>
                </a:solidFill>
                <a:latin typeface="Montserrat Italics"/>
              </a:rPr>
              <a:t>sculptures</a:t>
            </a:r>
            <a:r>
              <a:rPr lang="en-US" sz="3246">
                <a:solidFill>
                  <a:srgbClr val="332C2C"/>
                </a:solidFill>
                <a:latin typeface="Montserrat"/>
              </a:rPr>
              <a:t>, </a:t>
            </a:r>
            <a:r>
              <a:rPr lang="en-US" sz="3246">
                <a:solidFill>
                  <a:srgbClr val="332C2C"/>
                </a:solidFill>
                <a:latin typeface="Montserrat Italics"/>
              </a:rPr>
              <a:t>paintings</a:t>
            </a:r>
            <a:r>
              <a:rPr lang="en-US" sz="3246">
                <a:solidFill>
                  <a:srgbClr val="332C2C"/>
                </a:solidFill>
                <a:latin typeface="Montserrat"/>
              </a:rPr>
              <a:t>, and </a:t>
            </a:r>
            <a:r>
              <a:rPr lang="en-US" sz="3246">
                <a:solidFill>
                  <a:srgbClr val="332C2C"/>
                </a:solidFill>
                <a:latin typeface="Montserrat Italics"/>
              </a:rPr>
              <a:t>textiles</a:t>
            </a:r>
            <a:r>
              <a:rPr lang="en-US" sz="3246">
                <a:solidFill>
                  <a:srgbClr val="332C2C"/>
                </a:solidFill>
                <a:latin typeface="Montserrat"/>
              </a:rPr>
              <a:t>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18288000" cy="10287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288000" cy="10287000"/>
            </a:xfrm>
            <a:custGeom>
              <a:avLst/>
              <a:gdLst/>
              <a:ahLst/>
              <a:cxnLst/>
              <a:rect r="r" b="b" t="t" l="l"/>
              <a:pathLst>
                <a:path h="10287000" w="18288000">
                  <a:moveTo>
                    <a:pt x="0" y="0"/>
                  </a:moveTo>
                  <a:lnTo>
                    <a:pt x="0" y="10287000"/>
                  </a:lnTo>
                  <a:lnTo>
                    <a:pt x="18288000" y="10287000"/>
                  </a:lnTo>
                  <a:lnTo>
                    <a:pt x="18288000" y="0"/>
                  </a:lnTo>
                  <a:close/>
                </a:path>
              </a:pathLst>
            </a:custGeom>
            <a:solidFill>
              <a:srgbClr val="F5F2EE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0" y="3961981"/>
            <a:ext cx="18288000" cy="6324600"/>
          </a:xfrm>
          <a:custGeom>
            <a:avLst/>
            <a:gdLst/>
            <a:ahLst/>
            <a:cxnLst/>
            <a:rect r="r" b="b" t="t" l="l"/>
            <a:pathLst>
              <a:path h="6324600" w="18288000">
                <a:moveTo>
                  <a:pt x="0" y="0"/>
                </a:moveTo>
                <a:lnTo>
                  <a:pt x="18288000" y="0"/>
                </a:lnTo>
                <a:lnTo>
                  <a:pt x="18288000" y="6324600"/>
                </a:lnTo>
                <a:lnTo>
                  <a:pt x="0" y="6324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3" t="-46358" r="-18" b="-46412"/>
            </a:stretch>
          </a:blipFill>
        </p:spPr>
      </p: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-63503" y="485346"/>
            <a:ext cx="18414997" cy="174622"/>
            <a:chOff x="0" y="0"/>
            <a:chExt cx="18415000" cy="17462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63500" y="63500"/>
              <a:ext cx="18288000" cy="47625"/>
            </a:xfrm>
            <a:custGeom>
              <a:avLst/>
              <a:gdLst/>
              <a:ahLst/>
              <a:cxnLst/>
              <a:rect r="r" b="b" t="t" l="l"/>
              <a:pathLst>
                <a:path h="47625" w="18288000">
                  <a:moveTo>
                    <a:pt x="0" y="0"/>
                  </a:moveTo>
                  <a:lnTo>
                    <a:pt x="0" y="47625"/>
                  </a:lnTo>
                  <a:lnTo>
                    <a:pt x="18288000" y="47625"/>
                  </a:lnTo>
                  <a:lnTo>
                    <a:pt x="18288000" y="0"/>
                  </a:lnTo>
                  <a:close/>
                </a:path>
              </a:pathLst>
            </a:custGeom>
            <a:solidFill>
              <a:srgbClr val="332C2C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63500" y="63500"/>
              <a:ext cx="18288000" cy="47625"/>
            </a:xfrm>
            <a:custGeom>
              <a:avLst/>
              <a:gdLst/>
              <a:ahLst/>
              <a:cxnLst/>
              <a:rect r="r" b="b" t="t" l="l"/>
              <a:pathLst>
                <a:path h="47625" w="18288000">
                  <a:moveTo>
                    <a:pt x="0" y="0"/>
                  </a:moveTo>
                  <a:lnTo>
                    <a:pt x="0" y="47625"/>
                  </a:lnTo>
                  <a:lnTo>
                    <a:pt x="18288000" y="47625"/>
                  </a:lnTo>
                  <a:lnTo>
                    <a:pt x="18288000" y="0"/>
                  </a:lnTo>
                  <a:close/>
                </a:path>
              </a:pathLst>
            </a:custGeom>
            <a:solidFill>
              <a:srgbClr val="332C2C"/>
            </a:solid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12289993" y="6207452"/>
            <a:ext cx="5998016" cy="4079548"/>
          </a:xfrm>
          <a:custGeom>
            <a:avLst/>
            <a:gdLst/>
            <a:ahLst/>
            <a:cxnLst/>
            <a:rect r="r" b="b" t="t" l="l"/>
            <a:pathLst>
              <a:path h="4079548" w="5998016">
                <a:moveTo>
                  <a:pt x="0" y="0"/>
                </a:moveTo>
                <a:lnTo>
                  <a:pt x="5998017" y="0"/>
                </a:lnTo>
                <a:lnTo>
                  <a:pt x="5998017" y="4079548"/>
                </a:lnTo>
                <a:lnTo>
                  <a:pt x="0" y="40795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0" y="9753600"/>
            <a:ext cx="18288000" cy="63503"/>
          </a:xfrm>
          <a:custGeom>
            <a:avLst/>
            <a:gdLst/>
            <a:ahLst/>
            <a:cxnLst/>
            <a:rect r="r" b="b" t="t" l="l"/>
            <a:pathLst>
              <a:path h="63503" w="18288000">
                <a:moveTo>
                  <a:pt x="0" y="0"/>
                </a:moveTo>
                <a:lnTo>
                  <a:pt x="18288000" y="0"/>
                </a:lnTo>
                <a:lnTo>
                  <a:pt x="18288000" y="63503"/>
                </a:lnTo>
                <a:lnTo>
                  <a:pt x="0" y="6350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106910" y="1675614"/>
            <a:ext cx="16074171" cy="1299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48"/>
              </a:lnSpc>
            </a:pPr>
            <a:r>
              <a:rPr lang="en-US" sz="3149">
                <a:solidFill>
                  <a:srgbClr val="332C2C"/>
                </a:solidFill>
                <a:latin typeface="Montserrat"/>
              </a:rPr>
              <a:t>The museum houses a remarkable collection of </a:t>
            </a:r>
            <a:r>
              <a:rPr lang="en-US" sz="3149">
                <a:solidFill>
                  <a:srgbClr val="000000"/>
                </a:solidFill>
                <a:latin typeface="Montserrat"/>
              </a:rPr>
              <a:t>ancient artifacts</a:t>
            </a:r>
            <a:r>
              <a:rPr lang="en-US" sz="3149">
                <a:solidFill>
                  <a:srgbClr val="332C2C"/>
                </a:solidFill>
                <a:latin typeface="Montserrat"/>
              </a:rPr>
              <a:t> including coins, seals, and pottery from the Indus Valley Civilization. These artifacts provide a glimpse into the rich history and cultural traditions of ancient India.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63503" y="-63503"/>
            <a:ext cx="18414997" cy="10413997"/>
          </a:xfrm>
          <a:custGeom>
            <a:avLst/>
            <a:gdLst/>
            <a:ahLst/>
            <a:cxnLst/>
            <a:rect r="r" b="b" t="t" l="l"/>
            <a:pathLst>
              <a:path h="10413997" w="18414997">
                <a:moveTo>
                  <a:pt x="0" y="0"/>
                </a:moveTo>
                <a:lnTo>
                  <a:pt x="18414997" y="0"/>
                </a:lnTo>
                <a:lnTo>
                  <a:pt x="18414997" y="10413997"/>
                </a:lnTo>
                <a:lnTo>
                  <a:pt x="0" y="104139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173549" y="3209820"/>
            <a:ext cx="5076825" cy="5076825"/>
          </a:xfrm>
          <a:custGeom>
            <a:avLst/>
            <a:gdLst/>
            <a:ahLst/>
            <a:cxnLst/>
            <a:rect r="r" b="b" t="t" l="l"/>
            <a:pathLst>
              <a:path h="5076825" w="5076825">
                <a:moveTo>
                  <a:pt x="0" y="0"/>
                </a:moveTo>
                <a:lnTo>
                  <a:pt x="5076825" y="0"/>
                </a:lnTo>
                <a:lnTo>
                  <a:pt x="5076825" y="5076825"/>
                </a:lnTo>
                <a:lnTo>
                  <a:pt x="0" y="507682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-63503" y="484708"/>
            <a:ext cx="18414997" cy="174622"/>
            <a:chOff x="0" y="0"/>
            <a:chExt cx="18415000" cy="17462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63500" y="63500"/>
              <a:ext cx="18288000" cy="47625"/>
            </a:xfrm>
            <a:custGeom>
              <a:avLst/>
              <a:gdLst/>
              <a:ahLst/>
              <a:cxnLst/>
              <a:rect r="r" b="b" t="t" l="l"/>
              <a:pathLst>
                <a:path h="47625" w="18288000">
                  <a:moveTo>
                    <a:pt x="0" y="0"/>
                  </a:moveTo>
                  <a:lnTo>
                    <a:pt x="0" y="47625"/>
                  </a:lnTo>
                  <a:lnTo>
                    <a:pt x="18288000" y="47625"/>
                  </a:lnTo>
                  <a:lnTo>
                    <a:pt x="18288000" y="0"/>
                  </a:lnTo>
                  <a:close/>
                </a:path>
              </a:pathLst>
            </a:custGeom>
            <a:solidFill>
              <a:srgbClr val="332C2C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63500" y="63500"/>
              <a:ext cx="18288000" cy="47625"/>
            </a:xfrm>
            <a:custGeom>
              <a:avLst/>
              <a:gdLst/>
              <a:ahLst/>
              <a:cxnLst/>
              <a:rect r="r" b="b" t="t" l="l"/>
              <a:pathLst>
                <a:path h="47625" w="18288000">
                  <a:moveTo>
                    <a:pt x="0" y="0"/>
                  </a:moveTo>
                  <a:lnTo>
                    <a:pt x="0" y="47625"/>
                  </a:lnTo>
                  <a:lnTo>
                    <a:pt x="18288000" y="47625"/>
                  </a:lnTo>
                  <a:lnTo>
                    <a:pt x="18288000" y="0"/>
                  </a:lnTo>
                  <a:close/>
                </a:path>
              </a:pathLst>
            </a:custGeom>
            <a:solidFill>
              <a:srgbClr val="332C2C"/>
            </a:solid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0" y="9753600"/>
            <a:ext cx="18288000" cy="63503"/>
          </a:xfrm>
          <a:custGeom>
            <a:avLst/>
            <a:gdLst/>
            <a:ahLst/>
            <a:cxnLst/>
            <a:rect r="r" b="b" t="t" l="l"/>
            <a:pathLst>
              <a:path h="63503" w="18288000">
                <a:moveTo>
                  <a:pt x="0" y="0"/>
                </a:moveTo>
                <a:lnTo>
                  <a:pt x="18288000" y="0"/>
                </a:lnTo>
                <a:lnTo>
                  <a:pt x="18288000" y="63503"/>
                </a:lnTo>
                <a:lnTo>
                  <a:pt x="0" y="6350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9980" y="3861130"/>
            <a:ext cx="8027885" cy="2541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7"/>
              </a:lnSpc>
            </a:pPr>
            <a:r>
              <a:rPr lang="en-US" sz="2755">
                <a:solidFill>
                  <a:srgbClr val="332C2C"/>
                </a:solidFill>
                <a:latin typeface="Montserrat"/>
              </a:rPr>
              <a:t>The museum is renowned for its collection of </a:t>
            </a:r>
            <a:r>
              <a:rPr lang="en-US" sz="2755">
                <a:solidFill>
                  <a:srgbClr val="000000"/>
                </a:solidFill>
                <a:latin typeface="Montserrat"/>
              </a:rPr>
              <a:t>Bengal School paintings</a:t>
            </a:r>
            <a:r>
              <a:rPr lang="en-US" sz="2755">
                <a:solidFill>
                  <a:srgbClr val="332C2C"/>
                </a:solidFill>
                <a:latin typeface="Montserrat"/>
              </a:rPr>
              <a:t>, a signiﬁcant art movement in India. These paintings,</a:t>
            </a:r>
          </a:p>
          <a:p>
            <a:pPr algn="just">
              <a:lnSpc>
                <a:spcPts val="3419"/>
              </a:lnSpc>
            </a:pPr>
            <a:r>
              <a:rPr lang="en-US" sz="2840">
                <a:solidFill>
                  <a:srgbClr val="332C2C"/>
                </a:solidFill>
                <a:latin typeface="Montserrat"/>
              </a:rPr>
              <a:t>characterized by their </a:t>
            </a:r>
            <a:r>
              <a:rPr lang="en-US" sz="2840">
                <a:solidFill>
                  <a:srgbClr val="332C2C"/>
                </a:solidFill>
                <a:latin typeface="Montserrat Italics"/>
              </a:rPr>
              <a:t>ethereal beauty</a:t>
            </a:r>
            <a:r>
              <a:rPr lang="en-US" sz="2840">
                <a:solidFill>
                  <a:srgbClr val="332C2C"/>
                </a:solidFill>
                <a:latin typeface="Montserrat"/>
              </a:rPr>
              <a:t> and </a:t>
            </a:r>
            <a:r>
              <a:rPr lang="en-US" sz="2840">
                <a:solidFill>
                  <a:srgbClr val="332C2C"/>
                </a:solidFill>
                <a:latin typeface="Montserrat Italics"/>
              </a:rPr>
              <a:t>spiritual themes</a:t>
            </a:r>
            <a:r>
              <a:rPr lang="en-US" sz="2840">
                <a:solidFill>
                  <a:srgbClr val="332C2C"/>
                </a:solidFill>
                <a:latin typeface="Montserrat"/>
              </a:rPr>
              <a:t>, offer a unique insight</a:t>
            </a:r>
          </a:p>
          <a:p>
            <a:pPr algn="l">
              <a:lnSpc>
                <a:spcPts val="3317"/>
              </a:lnSpc>
            </a:pPr>
            <a:r>
              <a:rPr lang="en-US" sz="2755">
                <a:solidFill>
                  <a:srgbClr val="332C2C"/>
                </a:solidFill>
                <a:latin typeface="Montserrat"/>
              </a:rPr>
              <a:t>into the artistic heritage of Bengal.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600000" y="1443628"/>
            <a:ext cx="7543038" cy="10343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6000">
                <a:solidFill>
                  <a:srgbClr val="332C2C"/>
                </a:solidFill>
                <a:latin typeface="Abhaya Libre Medium"/>
              </a:rPr>
              <a:t>Bengal School Paintings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18288000" cy="10287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288000" cy="10287000"/>
            </a:xfrm>
            <a:custGeom>
              <a:avLst/>
              <a:gdLst/>
              <a:ahLst/>
              <a:cxnLst/>
              <a:rect r="r" b="b" t="t" l="l"/>
              <a:pathLst>
                <a:path h="10287000" w="18288000">
                  <a:moveTo>
                    <a:pt x="0" y="0"/>
                  </a:moveTo>
                  <a:lnTo>
                    <a:pt x="0" y="10287000"/>
                  </a:lnTo>
                  <a:lnTo>
                    <a:pt x="18288000" y="10287000"/>
                  </a:lnTo>
                  <a:lnTo>
                    <a:pt x="18288000" y="0"/>
                  </a:lnTo>
                  <a:close/>
                </a:path>
              </a:pathLst>
            </a:custGeom>
            <a:solidFill>
              <a:srgbClr val="F5F2EE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0" y="3961981"/>
            <a:ext cx="18288000" cy="6324600"/>
          </a:xfrm>
          <a:custGeom>
            <a:avLst/>
            <a:gdLst/>
            <a:ahLst/>
            <a:cxnLst/>
            <a:rect r="r" b="b" t="t" l="l"/>
            <a:pathLst>
              <a:path h="6324600" w="18288000">
                <a:moveTo>
                  <a:pt x="0" y="0"/>
                </a:moveTo>
                <a:lnTo>
                  <a:pt x="18288000" y="0"/>
                </a:lnTo>
                <a:lnTo>
                  <a:pt x="18288000" y="6324600"/>
                </a:lnTo>
                <a:lnTo>
                  <a:pt x="0" y="6324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3" t="-46358" r="-18" b="-46412"/>
            </a:stretch>
          </a:blipFill>
        </p:spPr>
      </p: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-63503" y="485346"/>
            <a:ext cx="18414997" cy="174622"/>
            <a:chOff x="0" y="0"/>
            <a:chExt cx="18415000" cy="17462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63500" y="63500"/>
              <a:ext cx="18288000" cy="47625"/>
            </a:xfrm>
            <a:custGeom>
              <a:avLst/>
              <a:gdLst/>
              <a:ahLst/>
              <a:cxnLst/>
              <a:rect r="r" b="b" t="t" l="l"/>
              <a:pathLst>
                <a:path h="47625" w="18288000">
                  <a:moveTo>
                    <a:pt x="0" y="0"/>
                  </a:moveTo>
                  <a:lnTo>
                    <a:pt x="0" y="47625"/>
                  </a:lnTo>
                  <a:lnTo>
                    <a:pt x="18288000" y="47625"/>
                  </a:lnTo>
                  <a:lnTo>
                    <a:pt x="18288000" y="0"/>
                  </a:lnTo>
                  <a:close/>
                </a:path>
              </a:pathLst>
            </a:custGeom>
            <a:solidFill>
              <a:srgbClr val="332C2C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63500" y="63500"/>
              <a:ext cx="18288000" cy="47625"/>
            </a:xfrm>
            <a:custGeom>
              <a:avLst/>
              <a:gdLst/>
              <a:ahLst/>
              <a:cxnLst/>
              <a:rect r="r" b="b" t="t" l="l"/>
              <a:pathLst>
                <a:path h="47625" w="18288000">
                  <a:moveTo>
                    <a:pt x="0" y="0"/>
                  </a:moveTo>
                  <a:lnTo>
                    <a:pt x="0" y="47625"/>
                  </a:lnTo>
                  <a:lnTo>
                    <a:pt x="18288000" y="47625"/>
                  </a:lnTo>
                  <a:lnTo>
                    <a:pt x="18288000" y="0"/>
                  </a:lnTo>
                  <a:close/>
                </a:path>
              </a:pathLst>
            </a:custGeom>
            <a:solidFill>
              <a:srgbClr val="332C2C"/>
            </a:solid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12289993" y="6207452"/>
            <a:ext cx="5998016" cy="4079548"/>
          </a:xfrm>
          <a:custGeom>
            <a:avLst/>
            <a:gdLst/>
            <a:ahLst/>
            <a:cxnLst/>
            <a:rect r="r" b="b" t="t" l="l"/>
            <a:pathLst>
              <a:path h="4079548" w="5998016">
                <a:moveTo>
                  <a:pt x="0" y="0"/>
                </a:moveTo>
                <a:lnTo>
                  <a:pt x="5998017" y="0"/>
                </a:lnTo>
                <a:lnTo>
                  <a:pt x="5998017" y="4079548"/>
                </a:lnTo>
                <a:lnTo>
                  <a:pt x="0" y="40795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0" y="9753600"/>
            <a:ext cx="18288000" cy="63503"/>
          </a:xfrm>
          <a:custGeom>
            <a:avLst/>
            <a:gdLst/>
            <a:ahLst/>
            <a:cxnLst/>
            <a:rect r="r" b="b" t="t" l="l"/>
            <a:pathLst>
              <a:path h="63503" w="18288000">
                <a:moveTo>
                  <a:pt x="0" y="0"/>
                </a:moveTo>
                <a:lnTo>
                  <a:pt x="18288000" y="0"/>
                </a:lnTo>
                <a:lnTo>
                  <a:pt x="18288000" y="63503"/>
                </a:lnTo>
                <a:lnTo>
                  <a:pt x="0" y="6350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29980" y="1451015"/>
            <a:ext cx="15659729" cy="17958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54"/>
              </a:lnSpc>
            </a:pPr>
            <a:r>
              <a:rPr lang="en-US" sz="3246">
                <a:solidFill>
                  <a:srgbClr val="332C2C"/>
                </a:solidFill>
                <a:latin typeface="Montserrat"/>
              </a:rPr>
              <a:t>The </a:t>
            </a:r>
            <a:r>
              <a:rPr lang="en-US" sz="3246">
                <a:solidFill>
                  <a:srgbClr val="332C2C"/>
                </a:solidFill>
                <a:latin typeface="Montserrat Italics"/>
              </a:rPr>
              <a:t>sculpture gallery</a:t>
            </a:r>
            <a:r>
              <a:rPr lang="en-US" sz="3246">
                <a:solidFill>
                  <a:srgbClr val="332C2C"/>
                </a:solidFill>
                <a:latin typeface="Montserrat"/>
              </a:rPr>
              <a:t> at the Indian Museum showcases an impressive array of </a:t>
            </a:r>
            <a:r>
              <a:rPr lang="en-US" sz="3246">
                <a:solidFill>
                  <a:srgbClr val="000000"/>
                </a:solidFill>
                <a:latin typeface="Montserrat"/>
              </a:rPr>
              <a:t>ancient sculptures</a:t>
            </a:r>
            <a:r>
              <a:rPr lang="en-US" sz="3246">
                <a:solidFill>
                  <a:srgbClr val="332C2C"/>
                </a:solidFill>
                <a:latin typeface="Montserrat"/>
              </a:rPr>
              <a:t> representing various periods and styles of Indian art. These sculptures depict deities, mythological ﬁgures, and everyday life, reﬂecting the diverse cultural tapestry of India.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-63503" y="-63503"/>
            <a:ext cx="18414997" cy="10413997"/>
            <a:chOff x="0" y="0"/>
            <a:chExt cx="18415000" cy="10414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63500" y="63500"/>
              <a:ext cx="18288000" cy="10287000"/>
            </a:xfrm>
            <a:custGeom>
              <a:avLst/>
              <a:gdLst/>
              <a:ahLst/>
              <a:cxnLst/>
              <a:rect r="r" b="b" t="t" l="l"/>
              <a:pathLst>
                <a:path h="10287000" w="18288000">
                  <a:moveTo>
                    <a:pt x="0" y="0"/>
                  </a:moveTo>
                  <a:lnTo>
                    <a:pt x="0" y="10287000"/>
                  </a:lnTo>
                  <a:lnTo>
                    <a:pt x="18288000" y="10287000"/>
                  </a:lnTo>
                  <a:lnTo>
                    <a:pt x="18288000" y="0"/>
                  </a:lnTo>
                  <a:close/>
                </a:path>
              </a:pathLst>
            </a:custGeom>
            <a:solidFill>
              <a:srgbClr val="F5F2EE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683512" y="3176016"/>
              <a:ext cx="5229225" cy="5229225"/>
            </a:xfrm>
            <a:custGeom>
              <a:avLst/>
              <a:gdLst/>
              <a:ahLst/>
              <a:cxnLst/>
              <a:rect r="r" b="b" t="t" l="l"/>
              <a:pathLst>
                <a:path h="5229225" w="5229225">
                  <a:moveTo>
                    <a:pt x="0" y="5229225"/>
                  </a:moveTo>
                  <a:lnTo>
                    <a:pt x="5229225" y="5229225"/>
                  </a:lnTo>
                  <a:lnTo>
                    <a:pt x="522922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C"/>
            </a:solid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690611" y="3171739"/>
            <a:ext cx="5095875" cy="5095875"/>
          </a:xfrm>
          <a:custGeom>
            <a:avLst/>
            <a:gdLst/>
            <a:ahLst/>
            <a:cxnLst/>
            <a:rect r="r" b="b" t="t" l="l"/>
            <a:pathLst>
              <a:path h="5095875" w="5095875">
                <a:moveTo>
                  <a:pt x="0" y="0"/>
                </a:moveTo>
                <a:lnTo>
                  <a:pt x="5095875" y="0"/>
                </a:lnTo>
                <a:lnTo>
                  <a:pt x="5095875" y="5095875"/>
                </a:lnTo>
                <a:lnTo>
                  <a:pt x="0" y="509587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-63503" y="484699"/>
            <a:ext cx="18414997" cy="174622"/>
            <a:chOff x="0" y="0"/>
            <a:chExt cx="18415000" cy="17462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63500" y="63500"/>
              <a:ext cx="18288000" cy="47625"/>
            </a:xfrm>
            <a:custGeom>
              <a:avLst/>
              <a:gdLst/>
              <a:ahLst/>
              <a:cxnLst/>
              <a:rect r="r" b="b" t="t" l="l"/>
              <a:pathLst>
                <a:path h="47625" w="18288000">
                  <a:moveTo>
                    <a:pt x="0" y="0"/>
                  </a:moveTo>
                  <a:lnTo>
                    <a:pt x="0" y="47625"/>
                  </a:lnTo>
                  <a:lnTo>
                    <a:pt x="18288000" y="47625"/>
                  </a:lnTo>
                  <a:lnTo>
                    <a:pt x="18288000" y="0"/>
                  </a:lnTo>
                  <a:close/>
                </a:path>
              </a:pathLst>
            </a:custGeom>
            <a:solidFill>
              <a:srgbClr val="332C2C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63500" y="63500"/>
              <a:ext cx="18288000" cy="47625"/>
            </a:xfrm>
            <a:custGeom>
              <a:avLst/>
              <a:gdLst/>
              <a:ahLst/>
              <a:cxnLst/>
              <a:rect r="r" b="b" t="t" l="l"/>
              <a:pathLst>
                <a:path h="47625" w="18288000">
                  <a:moveTo>
                    <a:pt x="0" y="0"/>
                  </a:moveTo>
                  <a:lnTo>
                    <a:pt x="0" y="47625"/>
                  </a:lnTo>
                  <a:lnTo>
                    <a:pt x="18288000" y="47625"/>
                  </a:lnTo>
                  <a:lnTo>
                    <a:pt x="18288000" y="0"/>
                  </a:lnTo>
                  <a:close/>
                </a:path>
              </a:pathLst>
            </a:custGeom>
            <a:solidFill>
              <a:srgbClr val="332C2C"/>
            </a:solid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11850900" y="5594995"/>
            <a:ext cx="6437100" cy="4692005"/>
          </a:xfrm>
          <a:custGeom>
            <a:avLst/>
            <a:gdLst/>
            <a:ahLst/>
            <a:cxnLst/>
            <a:rect r="r" b="b" t="t" l="l"/>
            <a:pathLst>
              <a:path h="4692005" w="6437100">
                <a:moveTo>
                  <a:pt x="0" y="0"/>
                </a:moveTo>
                <a:lnTo>
                  <a:pt x="6437100" y="0"/>
                </a:lnTo>
                <a:lnTo>
                  <a:pt x="6437100" y="4692005"/>
                </a:lnTo>
                <a:lnTo>
                  <a:pt x="0" y="46920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0" y="9753600"/>
            <a:ext cx="18288000" cy="63503"/>
          </a:xfrm>
          <a:custGeom>
            <a:avLst/>
            <a:gdLst/>
            <a:ahLst/>
            <a:cxnLst/>
            <a:rect r="r" b="b" t="t" l="l"/>
            <a:pathLst>
              <a:path h="63503" w="18288000">
                <a:moveTo>
                  <a:pt x="0" y="0"/>
                </a:moveTo>
                <a:lnTo>
                  <a:pt x="18288000" y="0"/>
                </a:lnTo>
                <a:lnTo>
                  <a:pt x="18288000" y="63503"/>
                </a:lnTo>
                <a:lnTo>
                  <a:pt x="0" y="6350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3254228" y="3439735"/>
            <a:ext cx="1365380" cy="402879"/>
          </a:xfrm>
          <a:custGeom>
            <a:avLst/>
            <a:gdLst/>
            <a:ahLst/>
            <a:cxnLst/>
            <a:rect r="r" b="b" t="t" l="l"/>
            <a:pathLst>
              <a:path h="402879" w="1365380">
                <a:moveTo>
                  <a:pt x="0" y="0"/>
                </a:moveTo>
                <a:lnTo>
                  <a:pt x="1365380" y="0"/>
                </a:lnTo>
                <a:lnTo>
                  <a:pt x="1365380" y="402879"/>
                </a:lnTo>
                <a:lnTo>
                  <a:pt x="0" y="40287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8395030" y="3435467"/>
            <a:ext cx="7475401" cy="25551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7"/>
              </a:lnSpc>
            </a:pPr>
            <a:r>
              <a:rPr lang="en-US" sz="2755">
                <a:solidFill>
                  <a:srgbClr val="332C2C"/>
                </a:solidFill>
                <a:latin typeface="Montserrat"/>
              </a:rPr>
              <a:t>The museum's collection of </a:t>
            </a:r>
            <a:r>
              <a:rPr lang="en-US" sz="2755">
                <a:solidFill>
                  <a:srgbClr val="000000"/>
                </a:solidFill>
                <a:latin typeface="Montserrat"/>
              </a:rPr>
              <a:t>textiles</a:t>
            </a:r>
          </a:p>
          <a:p>
            <a:pPr algn="l">
              <a:lnSpc>
                <a:spcPts val="3419"/>
              </a:lnSpc>
            </a:pPr>
            <a:r>
              <a:rPr lang="en-US" sz="2840">
                <a:solidFill>
                  <a:srgbClr val="332C2C"/>
                </a:solidFill>
                <a:latin typeface="Montserrat"/>
              </a:rPr>
              <a:t>includes exquisite </a:t>
            </a:r>
            <a:r>
              <a:rPr lang="en-US" sz="2840">
                <a:solidFill>
                  <a:srgbClr val="332C2C"/>
                </a:solidFill>
                <a:latin typeface="Montserrat Italics"/>
              </a:rPr>
              <a:t>saris</a:t>
            </a:r>
            <a:r>
              <a:rPr lang="en-US" sz="2840">
                <a:solidFill>
                  <a:srgbClr val="332C2C"/>
                </a:solidFill>
                <a:latin typeface="Montserrat"/>
              </a:rPr>
              <a:t>, </a:t>
            </a:r>
            <a:r>
              <a:rPr lang="en-US" sz="2840">
                <a:solidFill>
                  <a:srgbClr val="332C2C"/>
                </a:solidFill>
                <a:latin typeface="Montserrat Italics"/>
              </a:rPr>
              <a:t>shawls</a:t>
            </a:r>
            <a:r>
              <a:rPr lang="en-US" sz="2840">
                <a:solidFill>
                  <a:srgbClr val="332C2C"/>
                </a:solidFill>
                <a:latin typeface="Montserrat"/>
              </a:rPr>
              <a:t>, and </a:t>
            </a:r>
            <a:r>
              <a:rPr lang="en-US" sz="2840">
                <a:solidFill>
                  <a:srgbClr val="332C2C"/>
                </a:solidFill>
                <a:latin typeface="Montserrat Italics"/>
              </a:rPr>
              <a:t>embroideries</a:t>
            </a:r>
            <a:r>
              <a:rPr lang="en-US" sz="2840">
                <a:solidFill>
                  <a:srgbClr val="332C2C"/>
                </a:solidFill>
                <a:latin typeface="Montserrat"/>
              </a:rPr>
              <a:t> that highlight the rich textile</a:t>
            </a:r>
          </a:p>
          <a:p>
            <a:pPr algn="l">
              <a:lnSpc>
                <a:spcPts val="3317"/>
              </a:lnSpc>
            </a:pPr>
            <a:r>
              <a:rPr lang="en-US" sz="2755">
                <a:solidFill>
                  <a:srgbClr val="332C2C"/>
                </a:solidFill>
                <a:latin typeface="Montserrat"/>
              </a:rPr>
              <a:t>traditions of India. These intricate textiles showcase the craftsmanship and artistic excellence of Indian weavers and artisans.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392497" y="1428636"/>
            <a:ext cx="5370576" cy="10343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6000">
                <a:solidFill>
                  <a:srgbClr val="332C2C"/>
                </a:solidFill>
                <a:latin typeface="Abhaya Libre Medium"/>
              </a:rPr>
              <a:t>Textile Treasures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63503" y="-63503"/>
            <a:ext cx="18414997" cy="10413997"/>
          </a:xfrm>
          <a:custGeom>
            <a:avLst/>
            <a:gdLst/>
            <a:ahLst/>
            <a:cxnLst/>
            <a:rect r="r" b="b" t="t" l="l"/>
            <a:pathLst>
              <a:path h="10413997" w="18414997">
                <a:moveTo>
                  <a:pt x="0" y="0"/>
                </a:moveTo>
                <a:lnTo>
                  <a:pt x="18414997" y="0"/>
                </a:lnTo>
                <a:lnTo>
                  <a:pt x="18414997" y="10413997"/>
                </a:lnTo>
                <a:lnTo>
                  <a:pt x="0" y="104139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67502" y="9992"/>
            <a:ext cx="8020498" cy="10277008"/>
          </a:xfrm>
          <a:custGeom>
            <a:avLst/>
            <a:gdLst/>
            <a:ahLst/>
            <a:cxnLst/>
            <a:rect r="r" b="b" t="t" l="l"/>
            <a:pathLst>
              <a:path h="10277008" w="8020498">
                <a:moveTo>
                  <a:pt x="0" y="0"/>
                </a:moveTo>
                <a:lnTo>
                  <a:pt x="8020498" y="0"/>
                </a:lnTo>
                <a:lnTo>
                  <a:pt x="8020498" y="10277008"/>
                </a:lnTo>
                <a:lnTo>
                  <a:pt x="0" y="102770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8502" r="-113" b="-8462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-63503" y="485327"/>
            <a:ext cx="18414997" cy="174622"/>
            <a:chOff x="0" y="0"/>
            <a:chExt cx="18415000" cy="17462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63500" y="63500"/>
              <a:ext cx="18288000" cy="47625"/>
            </a:xfrm>
            <a:custGeom>
              <a:avLst/>
              <a:gdLst/>
              <a:ahLst/>
              <a:cxnLst/>
              <a:rect r="r" b="b" t="t" l="l"/>
              <a:pathLst>
                <a:path h="47625" w="18288000">
                  <a:moveTo>
                    <a:pt x="0" y="0"/>
                  </a:moveTo>
                  <a:lnTo>
                    <a:pt x="0" y="47625"/>
                  </a:lnTo>
                  <a:lnTo>
                    <a:pt x="18288000" y="47625"/>
                  </a:lnTo>
                  <a:lnTo>
                    <a:pt x="18288000" y="0"/>
                  </a:lnTo>
                  <a:close/>
                </a:path>
              </a:pathLst>
            </a:custGeom>
            <a:solidFill>
              <a:srgbClr val="332C2C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63500" y="63500"/>
              <a:ext cx="18288000" cy="47625"/>
            </a:xfrm>
            <a:custGeom>
              <a:avLst/>
              <a:gdLst/>
              <a:ahLst/>
              <a:cxnLst/>
              <a:rect r="r" b="b" t="t" l="l"/>
              <a:pathLst>
                <a:path h="47625" w="18288000">
                  <a:moveTo>
                    <a:pt x="0" y="0"/>
                  </a:moveTo>
                  <a:lnTo>
                    <a:pt x="0" y="47625"/>
                  </a:lnTo>
                  <a:lnTo>
                    <a:pt x="18288000" y="47625"/>
                  </a:lnTo>
                  <a:lnTo>
                    <a:pt x="18288000" y="0"/>
                  </a:lnTo>
                  <a:close/>
                </a:path>
              </a:pathLst>
            </a:custGeom>
            <a:solidFill>
              <a:srgbClr val="332C2C"/>
            </a:solid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0" y="9753600"/>
            <a:ext cx="18288000" cy="63503"/>
          </a:xfrm>
          <a:custGeom>
            <a:avLst/>
            <a:gdLst/>
            <a:ahLst/>
            <a:cxnLst/>
            <a:rect r="r" b="b" t="t" l="l"/>
            <a:pathLst>
              <a:path h="63503" w="18288000">
                <a:moveTo>
                  <a:pt x="0" y="0"/>
                </a:moveTo>
                <a:lnTo>
                  <a:pt x="18288000" y="0"/>
                </a:lnTo>
                <a:lnTo>
                  <a:pt x="18288000" y="63503"/>
                </a:lnTo>
                <a:lnTo>
                  <a:pt x="0" y="6350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627946" y="3435572"/>
            <a:ext cx="7374750" cy="3412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6"/>
              </a:lnSpc>
            </a:pPr>
            <a:r>
              <a:rPr lang="en-US" sz="2755">
                <a:solidFill>
                  <a:srgbClr val="332C2C"/>
                </a:solidFill>
                <a:latin typeface="Montserrat"/>
              </a:rPr>
              <a:t>The Indian Museum Kolkata is a veritable treasure trove of India's cultural heritage, offering a captivating journey through the country's art, history, and traditions. It stands as a testament to the artistic and cultural legacy of India, preserving and presenting its treasures for generations to come.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602505" y="1428721"/>
            <a:ext cx="3554730" cy="10343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6000">
                <a:solidFill>
                  <a:srgbClr val="332C2C"/>
                </a:solidFill>
                <a:latin typeface="Abhaya Libre Medium"/>
              </a:rPr>
              <a:t>Conclusion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63503" y="-63503"/>
            <a:ext cx="18415035" cy="10413997"/>
          </a:xfrm>
          <a:custGeom>
            <a:avLst/>
            <a:gdLst/>
            <a:ahLst/>
            <a:cxnLst/>
            <a:rect r="r" b="b" t="t" l="l"/>
            <a:pathLst>
              <a:path h="10413997" w="18415035">
                <a:moveTo>
                  <a:pt x="0" y="0"/>
                </a:moveTo>
                <a:lnTo>
                  <a:pt x="18415035" y="0"/>
                </a:lnTo>
                <a:lnTo>
                  <a:pt x="18415035" y="10413997"/>
                </a:lnTo>
                <a:lnTo>
                  <a:pt x="0" y="104139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9753600"/>
            <a:ext cx="18288000" cy="63503"/>
          </a:xfrm>
          <a:custGeom>
            <a:avLst/>
            <a:gdLst/>
            <a:ahLst/>
            <a:cxnLst/>
            <a:rect r="r" b="b" t="t" l="l"/>
            <a:pathLst>
              <a:path h="63503" w="18288000">
                <a:moveTo>
                  <a:pt x="0" y="0"/>
                </a:moveTo>
                <a:lnTo>
                  <a:pt x="18288000" y="0"/>
                </a:lnTo>
                <a:lnTo>
                  <a:pt x="18288000" y="63503"/>
                </a:lnTo>
                <a:lnTo>
                  <a:pt x="0" y="6350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048861" y="3714817"/>
            <a:ext cx="6189802" cy="25337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738"/>
              </a:lnSpc>
            </a:pPr>
            <a:r>
              <a:rPr lang="en-US" sz="14813">
                <a:solidFill>
                  <a:srgbClr val="332C2C"/>
                </a:solidFill>
                <a:latin typeface="Abhaya Libre Medium"/>
              </a:rPr>
              <a:t>Thanks!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DAGCBfjYu2g</dc:identifier>
  <dcterms:modified xsi:type="dcterms:W3CDTF">2011-08-01T06:04:30Z</dcterms:modified>
  <cp:revision>1</cp:revision>
  <dc:title>pptMadz.pdf</dc:title>
</cp:coreProperties>
</file>